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</p:sldMasterIdLst>
  <p:notesMasterIdLst>
    <p:notesMasterId r:id="rId54"/>
  </p:notesMasterIdLst>
  <p:sldIdLst>
    <p:sldId id="256" r:id="rId2"/>
    <p:sldId id="270" r:id="rId3"/>
    <p:sldId id="271" r:id="rId4"/>
    <p:sldId id="275" r:id="rId5"/>
    <p:sldId id="273" r:id="rId6"/>
    <p:sldId id="320" r:id="rId7"/>
    <p:sldId id="321" r:id="rId8"/>
    <p:sldId id="264" r:id="rId9"/>
    <p:sldId id="276" r:id="rId10"/>
    <p:sldId id="277" r:id="rId11"/>
    <p:sldId id="278" r:id="rId12"/>
    <p:sldId id="283" r:id="rId13"/>
    <p:sldId id="284" r:id="rId14"/>
    <p:sldId id="285" r:id="rId15"/>
    <p:sldId id="286" r:id="rId16"/>
    <p:sldId id="288" r:id="rId17"/>
    <p:sldId id="265" r:id="rId18"/>
    <p:sldId id="262" r:id="rId19"/>
    <p:sldId id="279" r:id="rId20"/>
    <p:sldId id="289" r:id="rId21"/>
    <p:sldId id="312" r:id="rId22"/>
    <p:sldId id="290" r:id="rId23"/>
    <p:sldId id="310" r:id="rId24"/>
    <p:sldId id="314" r:id="rId25"/>
    <p:sldId id="291" r:id="rId26"/>
    <p:sldId id="298" r:id="rId27"/>
    <p:sldId id="294" r:id="rId28"/>
    <p:sldId id="299" r:id="rId29"/>
    <p:sldId id="309" r:id="rId30"/>
    <p:sldId id="292" r:id="rId31"/>
    <p:sldId id="318" r:id="rId32"/>
    <p:sldId id="295" r:id="rId33"/>
    <p:sldId id="296" r:id="rId34"/>
    <p:sldId id="300" r:id="rId35"/>
    <p:sldId id="303" r:id="rId36"/>
    <p:sldId id="305" r:id="rId37"/>
    <p:sldId id="304" r:id="rId38"/>
    <p:sldId id="307" r:id="rId39"/>
    <p:sldId id="306" r:id="rId40"/>
    <p:sldId id="317" r:id="rId41"/>
    <p:sldId id="308" r:id="rId42"/>
    <p:sldId id="315" r:id="rId43"/>
    <p:sldId id="297" r:id="rId44"/>
    <p:sldId id="280" r:id="rId45"/>
    <p:sldId id="281" r:id="rId46"/>
    <p:sldId id="319" r:id="rId47"/>
    <p:sldId id="311" r:id="rId48"/>
    <p:sldId id="274" r:id="rId49"/>
    <p:sldId id="267" r:id="rId50"/>
    <p:sldId id="266" r:id="rId51"/>
    <p:sldId id="293" r:id="rId52"/>
    <p:sldId id="322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-595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CC22C-0A58-4BE4-8EDD-9724B24320B4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EF49F2-5857-4A20-9741-518DD7A65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205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F49F2-5857-4A20-9741-518DD7A65DD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875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64A15-690F-4BF7-9F17-BDDD475C0BE0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94E63-B9FB-42D5-9211-33B8C9487B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142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64A15-690F-4BF7-9F17-BDDD475C0BE0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94E63-B9FB-42D5-9211-33B8C9487B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11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64A15-690F-4BF7-9F17-BDDD475C0BE0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94E63-B9FB-42D5-9211-33B8C9487B8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042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64A15-690F-4BF7-9F17-BDDD475C0BE0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94E63-B9FB-42D5-9211-33B8C9487B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573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64A15-690F-4BF7-9F17-BDDD475C0BE0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94E63-B9FB-42D5-9211-33B8C9487B8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783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64A15-690F-4BF7-9F17-BDDD475C0BE0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94E63-B9FB-42D5-9211-33B8C9487B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052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64A15-690F-4BF7-9F17-BDDD475C0BE0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94E63-B9FB-42D5-9211-33B8C9487B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88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64A15-690F-4BF7-9F17-BDDD475C0BE0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94E63-B9FB-42D5-9211-33B8C9487B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510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64A15-690F-4BF7-9F17-BDDD475C0BE0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94E63-B9FB-42D5-9211-33B8C9487B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416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64A15-690F-4BF7-9F17-BDDD475C0BE0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94E63-B9FB-42D5-9211-33B8C9487B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765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64A15-690F-4BF7-9F17-BDDD475C0BE0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94E63-B9FB-42D5-9211-33B8C9487B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290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64A15-690F-4BF7-9F17-BDDD475C0BE0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94E63-B9FB-42D5-9211-33B8C9487B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474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64A15-690F-4BF7-9F17-BDDD475C0BE0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94E63-B9FB-42D5-9211-33B8C9487B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964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64A15-690F-4BF7-9F17-BDDD475C0BE0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94E63-B9FB-42D5-9211-33B8C9487B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529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64A15-690F-4BF7-9F17-BDDD475C0BE0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94E63-B9FB-42D5-9211-33B8C9487B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289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94E63-B9FB-42D5-9211-33B8C9487B8C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64A15-690F-4BF7-9F17-BDDD475C0BE0}" type="datetimeFigureOut">
              <a:rPr lang="ru-RU" smtClean="0"/>
              <a:t>25.03.2021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689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64A15-690F-4BF7-9F17-BDDD475C0BE0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6F94E63-B9FB-42D5-9211-33B8C9487B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12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pedsovet.su/metodika/5976_vidy_i_formy_pedagogicheskih_testov" TargetMode="External"/><Relationship Id="rId2" Type="http://schemas.openxmlformats.org/officeDocument/2006/relationships/hyperlink" Target="https://videouroki.net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oneyscanner.net/stili-teksta/" TargetMode="External"/><Relationship Id="rId4" Type="http://schemas.openxmlformats.org/officeDocument/2006/relationships/hyperlink" Target="https://moluch.ru/conf/ped/archive/60/2572/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8546" y="701964"/>
            <a:ext cx="10261600" cy="3348872"/>
          </a:xfrm>
        </p:spPr>
        <p:txBody>
          <a:bodyPr/>
          <a:lstStyle/>
          <a:p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Формирование читательских компетенций на базе современной цифровой образовательной среды </a:t>
            </a:r>
            <a:r>
              <a:rPr lang="ru-RU" sz="4400" b="1" dirty="0" err="1" smtClean="0">
                <a:solidFill>
                  <a:schemeClr val="accent2">
                    <a:lumMod val="75000"/>
                  </a:schemeClr>
                </a:solidFill>
              </a:rPr>
              <a:t>Видеоуроки.нет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 на уроках химии 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15973" y="4290979"/>
            <a:ext cx="7766936" cy="1096899"/>
          </a:xfrm>
        </p:spPr>
        <p:txBody>
          <a:bodyPr/>
          <a:lstStyle/>
          <a:p>
            <a:r>
              <a:rPr lang="ru-RU" dirty="0" smtClean="0"/>
              <a:t>Шабалина Александра Николаевна, </a:t>
            </a:r>
          </a:p>
          <a:p>
            <a:r>
              <a:rPr lang="ru-RU" dirty="0" smtClean="0"/>
              <a:t>учитель химии МБОУ «Гимназия №48 г. Челябинска»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852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555" t="25808" r="30307" b="12597"/>
          <a:stretch/>
        </p:blipFill>
        <p:spPr>
          <a:xfrm>
            <a:off x="841818" y="511848"/>
            <a:ext cx="7978909" cy="6124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257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952" t="27586" r="30146" b="44660"/>
          <a:stretch/>
        </p:blipFill>
        <p:spPr>
          <a:xfrm>
            <a:off x="345169" y="3963458"/>
            <a:ext cx="7476066" cy="2658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/>
          <a:srcRect l="23794" t="25387" r="29825" b="38153"/>
          <a:stretch/>
        </p:blipFill>
        <p:spPr>
          <a:xfrm>
            <a:off x="345169" y="417963"/>
            <a:ext cx="7095066" cy="3137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5"/>
          <p:cNvPicPr>
            <a:picLocks noChangeAspect="1"/>
          </p:cNvPicPr>
          <p:nvPr/>
        </p:nvPicPr>
        <p:blipFill rotWithShape="1">
          <a:blip r:embed="rId4"/>
          <a:srcRect l="25126" t="15883" r="32665" b="5808"/>
          <a:stretch/>
        </p:blipFill>
        <p:spPr>
          <a:xfrm>
            <a:off x="7284896" y="421517"/>
            <a:ext cx="4771116" cy="4979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0349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794328" y="771237"/>
            <a:ext cx="8596668" cy="10021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Стиль речи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794328" y="1773383"/>
            <a:ext cx="9356436" cy="41801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 smtClean="0"/>
              <a:t>Учебно-научный стиль</a:t>
            </a:r>
          </a:p>
          <a:p>
            <a:r>
              <a:rPr lang="ru-RU" sz="3200" dirty="0" smtClean="0"/>
              <a:t>Художественный (стихотворная речь, </a:t>
            </a:r>
            <a:r>
              <a:rPr lang="ru-RU" sz="3200" dirty="0"/>
              <a:t>художественная проза</a:t>
            </a:r>
            <a:r>
              <a:rPr lang="ru-RU" sz="3200" dirty="0" smtClean="0"/>
              <a:t>) </a:t>
            </a:r>
            <a:r>
              <a:rPr lang="ru-RU" sz="3200" dirty="0"/>
              <a:t>употребление слов в переносном </a:t>
            </a:r>
            <a:r>
              <a:rPr lang="ru-RU" sz="3200" dirty="0" smtClean="0"/>
              <a:t>значении; </a:t>
            </a:r>
            <a:r>
              <a:rPr lang="ru-RU" sz="3200" dirty="0"/>
              <a:t>иносказательность, метафоричность; </a:t>
            </a:r>
            <a:r>
              <a:rPr lang="ru-RU" sz="3200" dirty="0" smtClean="0"/>
              <a:t>образность </a:t>
            </a:r>
            <a:r>
              <a:rPr lang="ru-RU" sz="3200" dirty="0"/>
              <a:t>и </a:t>
            </a:r>
            <a:r>
              <a:rPr lang="ru-RU" sz="3200" dirty="0" smtClean="0"/>
              <a:t>эмоциональность.</a:t>
            </a:r>
          </a:p>
          <a:p>
            <a:r>
              <a:rPr lang="ru-RU" sz="3200" dirty="0" smtClean="0"/>
              <a:t>Публицистический</a:t>
            </a:r>
          </a:p>
          <a:p>
            <a:r>
              <a:rPr lang="ru-RU" sz="3200" dirty="0" smtClean="0"/>
              <a:t>Научный</a:t>
            </a:r>
          </a:p>
          <a:p>
            <a:r>
              <a:rPr lang="ru-RU" sz="3200" dirty="0"/>
              <a:t>Р</a:t>
            </a:r>
            <a:r>
              <a:rPr lang="ru-RU" sz="3200" dirty="0" smtClean="0"/>
              <a:t>азговорный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477124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025" y="406400"/>
            <a:ext cx="8596668" cy="132080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Типы текстов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" name="Picture 6" descr="https://ds05.infourok.ru/uploads/ex/04c4/00097aa3-a158a9a0/img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t="11203" r="4086"/>
          <a:stretch/>
        </p:blipFill>
        <p:spPr bwMode="auto">
          <a:xfrm>
            <a:off x="904586" y="1366261"/>
            <a:ext cx="7241887" cy="5196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47176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Повествование (зачин)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9408" t="19759" r="30975" b="40595"/>
          <a:stretch/>
        </p:blipFill>
        <p:spPr>
          <a:xfrm>
            <a:off x="489527" y="1270000"/>
            <a:ext cx="6641955" cy="2484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9337" t="23824" r="32395" b="34530"/>
          <a:stretch/>
        </p:blipFill>
        <p:spPr>
          <a:xfrm>
            <a:off x="4063999" y="3648364"/>
            <a:ext cx="7328706" cy="294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62481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Описание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9132" t="19275" r="31359" b="37681"/>
          <a:stretch/>
        </p:blipFill>
        <p:spPr>
          <a:xfrm>
            <a:off x="677334" y="2484580"/>
            <a:ext cx="9125975" cy="3713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677334" y="1408185"/>
            <a:ext cx="6261521" cy="1044429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- признаки предмета речи</a:t>
            </a:r>
            <a:br>
              <a:rPr lang="ru-RU" dirty="0"/>
            </a:br>
            <a:r>
              <a:rPr lang="ru-RU" dirty="0"/>
              <a:t>- для чего </a:t>
            </a:r>
            <a:r>
              <a:rPr lang="ru-RU" dirty="0" smtClean="0"/>
              <a:t>предназначен предмет\явление?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- перечисление </a:t>
            </a:r>
            <a:r>
              <a:rPr lang="ru-RU" dirty="0"/>
              <a:t>существенных </a:t>
            </a:r>
            <a:r>
              <a:rPr lang="ru-RU" dirty="0" smtClean="0"/>
              <a:t>признаков предмета речи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0792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Рассуждение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9432" t="24621" r="31627" b="15320"/>
          <a:stretch/>
        </p:blipFill>
        <p:spPr>
          <a:xfrm>
            <a:off x="2266681" y="2149798"/>
            <a:ext cx="7745537" cy="4439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77334" y="1336999"/>
            <a:ext cx="6815703" cy="1090611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Тезис</a:t>
            </a:r>
          </a:p>
          <a:p>
            <a:r>
              <a:rPr lang="ru-RU" dirty="0" smtClean="0"/>
              <a:t>Доказательства</a:t>
            </a:r>
          </a:p>
          <a:p>
            <a:r>
              <a:rPr lang="ru-RU" dirty="0" smtClean="0"/>
              <a:t>Вывод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3770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Мои тетради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155" r="7686" b="5510"/>
          <a:stretch/>
        </p:blipFill>
        <p:spPr>
          <a:xfrm>
            <a:off x="677334" y="1270000"/>
            <a:ext cx="10521564" cy="5278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9916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Электронная тетрадь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7" t="12631" r="5927" b="5034"/>
          <a:stretch/>
        </p:blipFill>
        <p:spPr>
          <a:xfrm>
            <a:off x="757382" y="1348509"/>
            <a:ext cx="9161617" cy="4876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9270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Статистика работы в электронной тетради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194" t="13483" r="8739" b="4768"/>
          <a:stretch/>
        </p:blipFill>
        <p:spPr>
          <a:xfrm>
            <a:off x="677334" y="1270000"/>
            <a:ext cx="9008533" cy="4986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3"/>
          <a:srcRect l="33103" t="23517" r="30824" b="38092"/>
          <a:stretch/>
        </p:blipFill>
        <p:spPr>
          <a:xfrm>
            <a:off x="7874000" y="4223658"/>
            <a:ext cx="4021667" cy="2407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71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5775" y="1000125"/>
            <a:ext cx="9277349" cy="5041237"/>
          </a:xfrm>
        </p:spPr>
        <p:txBody>
          <a:bodyPr>
            <a:normAutofit/>
          </a:bodyPr>
          <a:lstStyle/>
          <a:p>
            <a:r>
              <a:rPr lang="ru-RU" sz="3200" b="1" dirty="0"/>
              <a:t>Читательская</a:t>
            </a:r>
            <a:r>
              <a:rPr lang="ru-RU" sz="3200" dirty="0"/>
              <a:t> </a:t>
            </a:r>
            <a:r>
              <a:rPr lang="ru-RU" sz="3200" b="1" dirty="0"/>
              <a:t>компетентность</a:t>
            </a:r>
            <a:r>
              <a:rPr lang="ru-RU" sz="3200" dirty="0"/>
              <a:t> – совокупность знаний, умений и навыков, позволяющих человеку отбирать, понимать, организовывать информацию, представленную в знаково-буквенной форме, и успешно ее использовать в личных и </a:t>
            </a:r>
            <a:r>
              <a:rPr lang="ru-RU" sz="3200" dirty="0" smtClean="0"/>
              <a:t>общественных </a:t>
            </a:r>
            <a:r>
              <a:rPr lang="ru-RU" sz="3200" dirty="0"/>
              <a:t>целях.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66800" y="594838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https://vestnik.tspu.edu.ru/files/vestnik/PDF/articles/kol-chikova_n._l._177_180_4_132_2013.pdf</a:t>
            </a:r>
          </a:p>
        </p:txBody>
      </p:sp>
    </p:spTree>
    <p:extLst>
      <p:ext uri="{BB962C8B-B14F-4D97-AF65-F5344CB8AC3E}">
        <p14:creationId xmlns:p14="http://schemas.microsoft.com/office/powerpoint/2010/main" val="375797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4814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Типы заданий. Задания закрытого типа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ru-RU" b="1" dirty="0"/>
              <a:t>Задания закрытого типа</a:t>
            </a:r>
            <a:r>
              <a:rPr lang="ru-RU" dirty="0"/>
              <a:t>, в свою очередь, делятся на:</a:t>
            </a:r>
          </a:p>
          <a:p>
            <a:r>
              <a:rPr lang="ru-RU" dirty="0"/>
              <a:t>тесты, в которых можно выбрать </a:t>
            </a:r>
            <a:r>
              <a:rPr lang="ru-RU" b="1" dirty="0"/>
              <a:t>один вариант ответа</a:t>
            </a:r>
            <a:r>
              <a:rPr lang="ru-RU" dirty="0"/>
              <a:t> (множественный выбор; </a:t>
            </a:r>
            <a:r>
              <a:rPr lang="ru-RU" dirty="0" err="1"/>
              <a:t>radio</a:t>
            </a:r>
            <a:r>
              <a:rPr lang="ru-RU" dirty="0"/>
              <a:t>-кнопка). Ответ засчитывается, если ученик выбрал его правильно. Варианты:</a:t>
            </a:r>
          </a:p>
          <a:p>
            <a:pPr lvl="1"/>
            <a:r>
              <a:rPr lang="ru-RU" dirty="0"/>
              <a:t>простой выбор — один ответ из 4-5;</a:t>
            </a:r>
          </a:p>
          <a:p>
            <a:pPr lvl="1"/>
            <a:r>
              <a:rPr lang="ru-RU" dirty="0"/>
              <a:t>простой выбор из множества — один ответ из 6-15;</a:t>
            </a:r>
          </a:p>
          <a:p>
            <a:pPr lvl="1"/>
            <a:r>
              <a:rPr lang="ru-RU" dirty="0"/>
              <a:t>выбор наиболее точного ответа из представленных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943" t="30411" r="49899" b="27603"/>
          <a:stretch/>
        </p:blipFill>
        <p:spPr>
          <a:xfrm>
            <a:off x="4861369" y="1611383"/>
            <a:ext cx="6653282" cy="3727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86810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3287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Задания закрытого типа.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Один вариант ответа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942" t="21435" r="10479" b="12887"/>
          <a:stretch/>
        </p:blipFill>
        <p:spPr>
          <a:xfrm>
            <a:off x="677334" y="1930400"/>
            <a:ext cx="9824411" cy="450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41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7334" y="411016"/>
            <a:ext cx="9270230" cy="55880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Задания закрытого типа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78690" y="1080655"/>
            <a:ext cx="11563927" cy="172720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тесты</a:t>
            </a:r>
            <a:r>
              <a:rPr lang="ru-RU" dirty="0"/>
              <a:t>, в которых можно выбрать </a:t>
            </a:r>
            <a:r>
              <a:rPr lang="ru-RU" b="1" dirty="0"/>
              <a:t>несколько вариантов ответа</a:t>
            </a:r>
            <a:r>
              <a:rPr lang="ru-RU" dirty="0"/>
              <a:t> — поставить галочки, но правильным может быть как один, так и несколько вариантов ответа (альтернативный выбор, </a:t>
            </a:r>
            <a:r>
              <a:rPr lang="ru-RU" dirty="0" err="1"/>
              <a:t>checkbox</a:t>
            </a:r>
            <a:r>
              <a:rPr lang="ru-RU" dirty="0"/>
              <a:t>). Ответ за тест может засчитывается только если все ответы даны правильно (нет ни лишних, ни недостающих) или начисляется балл за каждый правильный ответ и вычитается балл за каждый неправильный ответ. Варианты:</a:t>
            </a:r>
          </a:p>
          <a:p>
            <a:pPr lvl="1"/>
            <a:r>
              <a:rPr lang="ru-RU" dirty="0"/>
              <a:t>сложный выбор — двух и более правильных ответов из 4-5;</a:t>
            </a:r>
          </a:p>
          <a:p>
            <a:pPr lvl="1"/>
            <a:r>
              <a:rPr lang="ru-RU" dirty="0"/>
              <a:t>сложный выбор из множества — двух и более правильных ответов из 6-15.</a:t>
            </a:r>
          </a:p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277" t="17770" r="8350" b="9160"/>
          <a:stretch/>
        </p:blipFill>
        <p:spPr>
          <a:xfrm>
            <a:off x="2004290" y="2918691"/>
            <a:ext cx="7638474" cy="3721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34555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8065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Задания закрытого типа. 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Выбор нескольких вариантов ответа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406" t="29288" r="12219" b="8842"/>
          <a:stretch/>
        </p:blipFill>
        <p:spPr>
          <a:xfrm>
            <a:off x="677333" y="1930400"/>
            <a:ext cx="10720339" cy="470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85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8065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Задания закрытого типа. 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Выбор нескольких вариантов ответа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139" t="30239" r="35107" b="9557"/>
          <a:stretch/>
        </p:blipFill>
        <p:spPr>
          <a:xfrm>
            <a:off x="822037" y="1791854"/>
            <a:ext cx="7887854" cy="4706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84382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4255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Задание на соответствие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791633" y="1412443"/>
            <a:ext cx="10227349" cy="1404648"/>
          </a:xfrm>
        </p:spPr>
        <p:txBody>
          <a:bodyPr/>
          <a:lstStyle/>
          <a:p>
            <a:r>
              <a:rPr lang="ru-RU" b="1" dirty="0"/>
              <a:t>установить соответствие</a:t>
            </a:r>
            <a:r>
              <a:rPr lang="ru-RU" dirty="0"/>
              <a:t> (слева и справа даются связанные понятия, например, слова в предложении, родовые и видовые понятия и др.). Ученику нужно провести линии соответствия, на компьютере перетащить блоки и установить друг с другом и т.п. Сюда же можно отнести задания на</a:t>
            </a:r>
            <a:r>
              <a:rPr lang="ru-RU" b="1" dirty="0"/>
              <a:t> сортировку и классификацию</a:t>
            </a:r>
            <a:r>
              <a:rPr lang="ru-RU" dirty="0"/>
              <a:t>.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9513" t="30507" r="12614" b="9500"/>
          <a:stretch/>
        </p:blipFill>
        <p:spPr>
          <a:xfrm>
            <a:off x="1194762" y="2817091"/>
            <a:ext cx="8079240" cy="3501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3679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2807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Задание на соответствие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728" t="32323" r="12218" b="10139"/>
          <a:stretch/>
        </p:blipFill>
        <p:spPr>
          <a:xfrm>
            <a:off x="584969" y="1505527"/>
            <a:ext cx="10513401" cy="4304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21930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8909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Задание на соответствие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406" t="19294" r="10077" b="11222"/>
          <a:stretch/>
        </p:blipFill>
        <p:spPr>
          <a:xfrm>
            <a:off x="677334" y="1745674"/>
            <a:ext cx="9316411" cy="4466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5737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8909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Задание на соответствие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942" t="21198" r="10612" b="4558"/>
          <a:stretch/>
        </p:blipFill>
        <p:spPr>
          <a:xfrm>
            <a:off x="677334" y="1625600"/>
            <a:ext cx="9394093" cy="487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42664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8909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Задание на соответствие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57" t="20464" r="9693" b="7194"/>
          <a:stretch/>
        </p:blipFill>
        <p:spPr>
          <a:xfrm>
            <a:off x="858981" y="1524000"/>
            <a:ext cx="10045152" cy="5006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8030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Читательская компетентность на уроках химии определяется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Приемами понимания прочитанного текста или просмотренного (прослушанного) видеоролика (</a:t>
            </a:r>
            <a:r>
              <a:rPr lang="ru-RU" sz="2800" dirty="0" err="1" smtClean="0"/>
              <a:t>аудиоролика</a:t>
            </a:r>
            <a:r>
              <a:rPr lang="ru-RU" sz="2800" dirty="0" smtClean="0"/>
              <a:t>);</a:t>
            </a:r>
          </a:p>
          <a:p>
            <a:r>
              <a:rPr lang="ru-RU" sz="2800" dirty="0" smtClean="0"/>
              <a:t>Умение работать с текстом.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3034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8261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Определить последовательность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677334" y="1394691"/>
            <a:ext cx="9482666" cy="582611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/>
              <a:t>определить </a:t>
            </a:r>
            <a:r>
              <a:rPr lang="ru-RU" b="1" dirty="0"/>
              <a:t>последовательности</a:t>
            </a:r>
            <a:r>
              <a:rPr lang="ru-RU" dirty="0"/>
              <a:t> (ученику предлагается ряд понятий, дат, слов, которые ему предстоит установить в правильной последовательности</a:t>
            </a:r>
            <a:r>
              <a:rPr lang="ru-RU" dirty="0" smtClean="0"/>
              <a:t>).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8267" t="33281" r="11404" b="9462"/>
          <a:stretch/>
        </p:blipFill>
        <p:spPr>
          <a:xfrm>
            <a:off x="812800" y="2179782"/>
            <a:ext cx="10527911" cy="4221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43417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8261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Определить последовательность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677334" y="1394691"/>
            <a:ext cx="9482666" cy="582611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/>
              <a:t>определить </a:t>
            </a:r>
            <a:r>
              <a:rPr lang="ru-RU" b="1" dirty="0"/>
              <a:t>последовательности</a:t>
            </a:r>
            <a:r>
              <a:rPr lang="ru-RU" dirty="0"/>
              <a:t> (ученику предлагается ряд понятий, дат, слов, которые ему предстоит установить в правильной последовательности</a:t>
            </a:r>
            <a:r>
              <a:rPr lang="ru-RU" dirty="0" smtClean="0"/>
              <a:t>).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8772" t="32007" r="9975" b="6052"/>
          <a:stretch/>
        </p:blipFill>
        <p:spPr>
          <a:xfrm>
            <a:off x="677333" y="2179782"/>
            <a:ext cx="9606735" cy="4119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562561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08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Альтернативный ответ</a:t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7334" y="1270000"/>
            <a:ext cx="7838593" cy="1136793"/>
          </a:xfrm>
        </p:spPr>
        <p:txBody>
          <a:bodyPr/>
          <a:lstStyle/>
          <a:p>
            <a:r>
              <a:rPr lang="ru-RU" dirty="0"/>
              <a:t>альтернативный ответ (ученику предлагается установить Да-Нет или Правда-Ложь по каждому приведенному утверждению</a:t>
            </a:r>
            <a:r>
              <a:rPr lang="ru-RU" dirty="0" smtClean="0"/>
              <a:t>).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8686" t="33488" r="23005" b="9225"/>
          <a:stretch/>
        </p:blipFill>
        <p:spPr>
          <a:xfrm>
            <a:off x="794328" y="2078181"/>
            <a:ext cx="8654228" cy="4082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4140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0036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Задания открытого типа</a:t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65426" y="1320440"/>
            <a:ext cx="8420484" cy="1219920"/>
          </a:xfrm>
        </p:spPr>
        <p:txBody>
          <a:bodyPr>
            <a:normAutofit/>
          </a:bodyPr>
          <a:lstStyle/>
          <a:p>
            <a:r>
              <a:rPr lang="ru-RU" dirty="0" smtClean="0"/>
              <a:t>вписать </a:t>
            </a:r>
            <a:r>
              <a:rPr lang="ru-RU" dirty="0"/>
              <a:t>небольшую фразу, слово или символы — как </a:t>
            </a:r>
            <a:r>
              <a:rPr lang="ru-RU" b="1" dirty="0"/>
              <a:t>дополнение</a:t>
            </a:r>
            <a:r>
              <a:rPr lang="ru-RU" dirty="0"/>
              <a:t> к контексту. Например, вставить пропущенную букву, знаки препинания, пропущенное слово и т.д.;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8160" t="32161" r="12161" b="4271"/>
          <a:stretch/>
        </p:blipFill>
        <p:spPr>
          <a:xfrm>
            <a:off x="923636" y="2364510"/>
            <a:ext cx="8315233" cy="3731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529467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501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Задание открытого типа. Дополнение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9188" t="31143" r="22364" b="33921"/>
          <a:stretch/>
        </p:blipFill>
        <p:spPr>
          <a:xfrm>
            <a:off x="295562" y="1466805"/>
            <a:ext cx="7934038" cy="2277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8160" t="29973" r="14589" b="7244"/>
          <a:stretch/>
        </p:blipFill>
        <p:spPr>
          <a:xfrm>
            <a:off x="3753428" y="3325090"/>
            <a:ext cx="7367155" cy="3367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07502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6341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Задание открытого типа. Дополнение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737" t="30955" r="17305" b="8602"/>
          <a:stretch/>
        </p:blipFill>
        <p:spPr>
          <a:xfrm>
            <a:off x="677333" y="1357745"/>
            <a:ext cx="10813091" cy="4904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681229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0036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Задание открытого типа. Дополнение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719" t="20483" r="9426" b="12887"/>
          <a:stretch/>
        </p:blipFill>
        <p:spPr>
          <a:xfrm>
            <a:off x="886691" y="1459345"/>
            <a:ext cx="10474931" cy="4738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278787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541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Задание открытого типа. Дополнение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942" t="31192" r="13289" b="3845"/>
          <a:stretch/>
        </p:blipFill>
        <p:spPr>
          <a:xfrm>
            <a:off x="766617" y="1330036"/>
            <a:ext cx="10889913" cy="5116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430881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2967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Задание открытого типа. Дополнение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74" t="32144" r="19179" b="9794"/>
          <a:stretch/>
        </p:blipFill>
        <p:spPr>
          <a:xfrm>
            <a:off x="677334" y="1339273"/>
            <a:ext cx="10936156" cy="4950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91538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4654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Задание открытого типа. Дополнение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540" t="31430" r="15699" b="10508"/>
          <a:stretch/>
        </p:blipFill>
        <p:spPr>
          <a:xfrm>
            <a:off x="677334" y="1505527"/>
            <a:ext cx="10841221" cy="467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7152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4255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https://videouroki.net/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"</a:t>
            </a:r>
            <a:r>
              <a:rPr lang="ru-RU" sz="3200" dirty="0" err="1"/>
              <a:t>Видеоуроки</a:t>
            </a:r>
            <a:r>
              <a:rPr lang="ru-RU" sz="3200" dirty="0"/>
              <a:t> в интернет" — крупнейшая образовательная онлайн-платформа в РФ, которая помогает учителям усовершенствовать все основные этапы урока: изучение нового, закрепление изученного и контроль знаний учащихся как в классе, так и дистанционно.</a:t>
            </a:r>
          </a:p>
        </p:txBody>
      </p:sp>
    </p:spTree>
    <p:extLst>
      <p:ext uri="{BB962C8B-B14F-4D97-AF65-F5344CB8AC3E}">
        <p14:creationId xmlns:p14="http://schemas.microsoft.com/office/powerpoint/2010/main" val="424162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4654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Задание открытого типа. Дополнение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209" t="20484" r="40060" b="7651"/>
          <a:stretch/>
        </p:blipFill>
        <p:spPr>
          <a:xfrm>
            <a:off x="1475085" y="1189467"/>
            <a:ext cx="6763751" cy="5389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38170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6218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Задание открытого типа. </a:t>
            </a:r>
            <a:b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Дополнение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272" t="31668" r="16502" b="5510"/>
          <a:stretch/>
        </p:blipFill>
        <p:spPr>
          <a:xfrm>
            <a:off x="812801" y="1930399"/>
            <a:ext cx="10027750" cy="4710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55305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6218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Задание открытого типа. </a:t>
            </a:r>
            <a:b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Дополнение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Объект 6"/>
          <p:cNvPicPr>
            <a:picLocks noChangeAspect="1"/>
          </p:cNvPicPr>
          <p:nvPr/>
        </p:nvPicPr>
        <p:blipFill rotWithShape="1">
          <a:blip r:embed="rId2"/>
          <a:srcRect l="7737" t="19294" r="43273" b="18122"/>
          <a:stretch/>
        </p:blipFill>
        <p:spPr>
          <a:xfrm>
            <a:off x="1607127" y="1671782"/>
            <a:ext cx="6918037" cy="4971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643144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Задание открытого типа.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5668048" cy="4073956"/>
          </a:xfrm>
        </p:spPr>
        <p:txBody>
          <a:bodyPr>
            <a:normAutofit/>
          </a:bodyPr>
          <a:lstStyle/>
          <a:p>
            <a:r>
              <a:rPr lang="ru-RU" sz="2400" b="1" dirty="0"/>
              <a:t>свободное изложение </a:t>
            </a:r>
            <a:r>
              <a:rPr lang="ru-RU" sz="2400" dirty="0"/>
              <a:t>— ученику выделяется место для свободного изложения ответа на вопрос. Место может быть ограничено по количеству символов, например, не более 100 или 500 символов, 10 слов и </a:t>
            </a:r>
            <a:r>
              <a:rPr lang="ru-RU" sz="2400" dirty="0" err="1"/>
              <a:t>т.п</a:t>
            </a:r>
            <a:endParaRPr lang="ru-RU" sz="2400" dirty="0"/>
          </a:p>
          <a:p>
            <a:endParaRPr lang="ru-RU" sz="2400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6549315" y="2160589"/>
            <a:ext cx="4184034" cy="388077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Русский язык</a:t>
            </a:r>
          </a:p>
          <a:p>
            <a:r>
              <a:rPr lang="ru-RU" sz="2000" dirty="0" smtClean="0"/>
              <a:t>Литература</a:t>
            </a:r>
          </a:p>
          <a:p>
            <a:r>
              <a:rPr lang="ru-RU" sz="2000" dirty="0" smtClean="0"/>
              <a:t>Иностранные языки</a:t>
            </a:r>
          </a:p>
          <a:p>
            <a:r>
              <a:rPr lang="ru-RU" sz="2000" dirty="0" smtClean="0"/>
              <a:t>История</a:t>
            </a:r>
          </a:p>
          <a:p>
            <a:r>
              <a:rPr lang="ru-RU" sz="2000" dirty="0" smtClean="0"/>
              <a:t>Обществознание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189717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318" t="12611" r="7511" b="5235"/>
          <a:stretch/>
        </p:blipFill>
        <p:spPr>
          <a:xfrm>
            <a:off x="677333" y="609600"/>
            <a:ext cx="10640857" cy="584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3663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853" t="12434" r="30798" b="4895"/>
          <a:stretch/>
        </p:blipFill>
        <p:spPr>
          <a:xfrm>
            <a:off x="1464733" y="567266"/>
            <a:ext cx="7780866" cy="5897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3465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Тесты – задания закрытого типа с одним вариантом ответа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808" t="16915" r="9007" b="5034"/>
          <a:stretch/>
        </p:blipFill>
        <p:spPr>
          <a:xfrm>
            <a:off x="997526" y="1745673"/>
            <a:ext cx="8885383" cy="474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453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883" t="18323" r="16319" b="4894"/>
          <a:stretch/>
        </p:blipFill>
        <p:spPr>
          <a:xfrm>
            <a:off x="533399" y="533400"/>
            <a:ext cx="9127067" cy="5567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888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450109"/>
            <a:ext cx="9307175" cy="5089236"/>
          </a:xfrm>
        </p:spPr>
        <p:txBody>
          <a:bodyPr>
            <a:normAutofit fontScale="92500" lnSpcReduction="10000"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Удобные инструменты </a:t>
            </a:r>
            <a:r>
              <a:rPr lang="ru-RU" sz="2000" b="1" dirty="0" smtClean="0">
                <a:solidFill>
                  <a:schemeClr val="tx1"/>
                </a:solidFill>
              </a:rPr>
              <a:t>учителя для </a:t>
            </a:r>
            <a:r>
              <a:rPr lang="ru-RU" sz="2000" b="1" dirty="0">
                <a:solidFill>
                  <a:schemeClr val="tx1"/>
                </a:solidFill>
              </a:rPr>
              <a:t>основных этапов урока</a:t>
            </a:r>
          </a:p>
          <a:p>
            <a:r>
              <a:rPr lang="ru-RU" sz="2000" b="1" dirty="0">
                <a:solidFill>
                  <a:schemeClr val="tx1"/>
                </a:solidFill>
              </a:rPr>
              <a:t>Удобная работа через личные кабинеты учителя и ученика</a:t>
            </a:r>
          </a:p>
          <a:p>
            <a:pPr lvl="1"/>
            <a:r>
              <a:rPr lang="ru-RU" sz="1800" dirty="0">
                <a:solidFill>
                  <a:schemeClr val="tx1"/>
                </a:solidFill>
              </a:rPr>
              <a:t>Ученики, зайдя в свои кабинеты, выполняют работу, а учитель видит все их действия и результаты в деталях, что позволяет ему полностью управлять процессом обучения</a:t>
            </a:r>
            <a:r>
              <a:rPr lang="ru-RU" sz="1800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2000" b="1" dirty="0">
                <a:solidFill>
                  <a:schemeClr val="tx1"/>
                </a:solidFill>
              </a:rPr>
              <a:t>Получите доступ к материалам вместе с комплектами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 err="1">
                <a:solidFill>
                  <a:schemeClr val="tx1"/>
                </a:solidFill>
              </a:rPr>
              <a:t>видеоуроков</a:t>
            </a:r>
            <a:r>
              <a:rPr lang="ru-RU" sz="2000" b="1" dirty="0">
                <a:solidFill>
                  <a:schemeClr val="tx1"/>
                </a:solidFill>
              </a:rPr>
              <a:t> или электронных тетрадей</a:t>
            </a:r>
          </a:p>
          <a:p>
            <a:r>
              <a:rPr lang="ru-RU" sz="2000" b="1" dirty="0">
                <a:solidFill>
                  <a:schemeClr val="tx1"/>
                </a:solidFill>
              </a:rPr>
              <a:t>Онлайн-курсы для учителей</a:t>
            </a:r>
          </a:p>
          <a:p>
            <a:r>
              <a:rPr lang="ru-RU" sz="2000" b="1" dirty="0">
                <a:solidFill>
                  <a:schemeClr val="tx1"/>
                </a:solidFill>
              </a:rPr>
              <a:t>Международные дистанционные олимпиады</a:t>
            </a:r>
          </a:p>
          <a:p>
            <a:r>
              <a:rPr lang="ru-RU" sz="2000" b="1" dirty="0" err="1">
                <a:solidFill>
                  <a:schemeClr val="tx1"/>
                </a:solidFill>
              </a:rPr>
              <a:t>Вебинары</a:t>
            </a:r>
            <a:r>
              <a:rPr lang="ru-RU" sz="2000" b="1" dirty="0">
                <a:solidFill>
                  <a:schemeClr val="tx1"/>
                </a:solidFill>
              </a:rPr>
              <a:t> и конференции для учителей</a:t>
            </a:r>
          </a:p>
          <a:p>
            <a:r>
              <a:rPr lang="ru-RU" sz="2000" b="1" dirty="0">
                <a:solidFill>
                  <a:schemeClr val="tx1"/>
                </a:solidFill>
              </a:rPr>
              <a:t>Разработки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Блог</a:t>
            </a:r>
          </a:p>
          <a:p>
            <a:pPr lvl="1"/>
            <a:r>
              <a:rPr lang="ru-RU" dirty="0"/>
              <a:t>Новые бесплатные </a:t>
            </a:r>
            <a:r>
              <a:rPr lang="ru-RU" dirty="0" err="1"/>
              <a:t>видеоуроки</a:t>
            </a:r>
            <a:r>
              <a:rPr lang="ru-RU" dirty="0"/>
              <a:t>, тесты, полезные материалы и опыт преподавания различных предметов школьной программы, а также горячие новости и уникальные предложения для учителей, школьников и родителей вы можете найти в блоге нашего проекта.</a:t>
            </a:r>
            <a:endParaRPr lang="ru-RU" sz="1800" b="1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4255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https://videouroki.net/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71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3636048" cy="1690255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Комплекты для учителей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177" t="11916" r="65760" b="27880"/>
          <a:stretch/>
        </p:blipFill>
        <p:spPr>
          <a:xfrm>
            <a:off x="4618182" y="203199"/>
            <a:ext cx="3112653" cy="65625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9399" t="17866" r="67233" b="78032"/>
          <a:stretch/>
        </p:blipFill>
        <p:spPr>
          <a:xfrm>
            <a:off x="854682" y="2299854"/>
            <a:ext cx="34587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8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6" t="32119" r="21661" b="28665"/>
          <a:stretch/>
        </p:blipFill>
        <p:spPr>
          <a:xfrm>
            <a:off x="116150" y="1586750"/>
            <a:ext cx="9719035" cy="3657600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4255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https://videouroki.net/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49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Бонусы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70350" t="19367" r="7349" b="25678"/>
          <a:stretch/>
        </p:blipFill>
        <p:spPr>
          <a:xfrm>
            <a:off x="677334" y="1343122"/>
            <a:ext cx="3137284" cy="4348718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3322" t="9568" r="40633" b="64927"/>
          <a:stretch/>
        </p:blipFill>
        <p:spPr>
          <a:xfrm>
            <a:off x="3814618" y="1060698"/>
            <a:ext cx="6835466" cy="376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7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Источники информации 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97891"/>
            <a:ext cx="8596668" cy="4443471"/>
          </a:xfrm>
        </p:spPr>
        <p:txBody>
          <a:bodyPr/>
          <a:lstStyle/>
          <a:p>
            <a:r>
              <a:rPr lang="ru-RU" dirty="0" err="1" smtClean="0"/>
              <a:t>Видеоуроки.нет</a:t>
            </a:r>
            <a:r>
              <a:rPr lang="ru-RU" dirty="0" smtClean="0"/>
              <a:t>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videouroki.net/</a:t>
            </a:r>
            <a:endParaRPr lang="ru-RU" dirty="0" smtClean="0"/>
          </a:p>
          <a:p>
            <a:r>
              <a:rPr lang="ru-RU" dirty="0"/>
              <a:t>Виды тестовых заданий, которые можно использовать для оценки знаний учеников и студентов. Как правильно сформулировать тестовые задания? </a:t>
            </a:r>
            <a:r>
              <a:rPr lang="en-US" dirty="0">
                <a:hlinkClick r:id="rId3"/>
              </a:rPr>
              <a:t>https://pedsovet.su/metodika/5976_vidy_i_formy_pedagogicheskih_testov</a:t>
            </a:r>
            <a:r>
              <a:rPr lang="ru-RU" dirty="0"/>
              <a:t> </a:t>
            </a:r>
          </a:p>
          <a:p>
            <a:r>
              <a:rPr lang="ru-RU" dirty="0"/>
              <a:t>Разновидности заданий в тестовой форме </a:t>
            </a:r>
            <a:r>
              <a:rPr lang="en-US" dirty="0">
                <a:hlinkClick r:id="rId4"/>
              </a:rPr>
              <a:t>https://moluch.ru/conf/ped/archive/60/2572/</a:t>
            </a:r>
            <a:r>
              <a:rPr lang="ru-RU" dirty="0"/>
              <a:t> </a:t>
            </a:r>
          </a:p>
          <a:p>
            <a:r>
              <a:rPr lang="ru-RU" dirty="0" smtClean="0"/>
              <a:t>Стили </a:t>
            </a:r>
            <a:r>
              <a:rPr lang="ru-RU" dirty="0"/>
              <a:t>текста и типы речи в русском языке с </a:t>
            </a:r>
            <a:r>
              <a:rPr lang="ru-RU" dirty="0" smtClean="0"/>
              <a:t>примерами. Информация </a:t>
            </a:r>
            <a:r>
              <a:rPr lang="ru-RU" dirty="0"/>
              <a:t>взята из: </a:t>
            </a:r>
            <a:r>
              <a:rPr lang="ru-RU" dirty="0">
                <a:hlinkClick r:id="rId5"/>
              </a:rPr>
              <a:t>https://</a:t>
            </a:r>
            <a:r>
              <a:rPr lang="ru-RU" dirty="0" smtClean="0">
                <a:hlinkClick r:id="rId5"/>
              </a:rPr>
              <a:t>moneyscanner.net/stili-teksta/</a:t>
            </a:r>
            <a:r>
              <a:rPr lang="ru-RU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78938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8546" y="701964"/>
            <a:ext cx="10261600" cy="3348872"/>
          </a:xfrm>
        </p:spPr>
        <p:txBody>
          <a:bodyPr/>
          <a:lstStyle/>
          <a:p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Формирование читательских компетенций на базе современной цифровой образовательной среды </a:t>
            </a:r>
            <a:r>
              <a:rPr lang="ru-RU" sz="4400" b="1" dirty="0" err="1" smtClean="0">
                <a:solidFill>
                  <a:schemeClr val="accent2">
                    <a:lumMod val="75000"/>
                  </a:schemeClr>
                </a:solidFill>
              </a:rPr>
              <a:t>Видеоуроки.нет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 на уроках химии 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15973" y="4290979"/>
            <a:ext cx="7766936" cy="1096899"/>
          </a:xfrm>
        </p:spPr>
        <p:txBody>
          <a:bodyPr/>
          <a:lstStyle/>
          <a:p>
            <a:r>
              <a:rPr lang="ru-RU" dirty="0" smtClean="0"/>
              <a:t>Шабалина Александра Николаевна, </a:t>
            </a:r>
          </a:p>
          <a:p>
            <a:r>
              <a:rPr lang="ru-RU" dirty="0" smtClean="0"/>
              <a:t>учитель химии МБОУ «Гимназия №48 г. Челябинска»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073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Мой профиль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9" t="17422" r="28322" b="5845"/>
          <a:stretch/>
        </p:blipFill>
        <p:spPr>
          <a:xfrm>
            <a:off x="999413" y="1270000"/>
            <a:ext cx="7952510" cy="5258151"/>
          </a:xfrm>
        </p:spPr>
      </p:pic>
    </p:spTree>
    <p:extLst>
      <p:ext uri="{BB962C8B-B14F-4D97-AF65-F5344CB8AC3E}">
        <p14:creationId xmlns:p14="http://schemas.microsoft.com/office/powerpoint/2010/main" val="326337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Классы и ученики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18" t="12970" r="28701" b="4220"/>
          <a:stretch/>
        </p:blipFill>
        <p:spPr>
          <a:xfrm>
            <a:off x="1320800" y="1270000"/>
            <a:ext cx="7481454" cy="544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8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477211" cy="5449456"/>
          </a:xfrm>
        </p:spPr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</a:rPr>
              <a:t>Видеоучебник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933" t="11916" r="29218" b="4082"/>
          <a:stretch/>
        </p:blipFill>
        <p:spPr>
          <a:xfrm>
            <a:off x="1859588" y="129309"/>
            <a:ext cx="8965429" cy="6634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866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578" t="24785" r="29904" b="5276"/>
          <a:stretch/>
        </p:blipFill>
        <p:spPr>
          <a:xfrm>
            <a:off x="1524000" y="542925"/>
            <a:ext cx="6991350" cy="5912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7541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240</TotalTime>
  <Words>505</Words>
  <Application>Microsoft Office PowerPoint</Application>
  <PresentationFormat>Произвольный</PresentationFormat>
  <Paragraphs>97</Paragraphs>
  <Slides>52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Аспект</vt:lpstr>
      <vt:lpstr>Формирование читательских компетенций на базе современной цифровой образовательной среды Видеоуроки.нет на уроках химии </vt:lpstr>
      <vt:lpstr>Презентация PowerPoint</vt:lpstr>
      <vt:lpstr>Читательская компетентность на уроках химии определяется</vt:lpstr>
      <vt:lpstr>https://videouroki.net/</vt:lpstr>
      <vt:lpstr>https://videouroki.net/</vt:lpstr>
      <vt:lpstr>Мой профиль </vt:lpstr>
      <vt:lpstr>Классы и ученики</vt:lpstr>
      <vt:lpstr>Видеоучебник</vt:lpstr>
      <vt:lpstr>Презентация PowerPoint</vt:lpstr>
      <vt:lpstr>Презентация PowerPoint</vt:lpstr>
      <vt:lpstr>Презентация PowerPoint</vt:lpstr>
      <vt:lpstr>Презентация PowerPoint</vt:lpstr>
      <vt:lpstr>Типы текстов</vt:lpstr>
      <vt:lpstr>Повествование (зачин)</vt:lpstr>
      <vt:lpstr>Описание </vt:lpstr>
      <vt:lpstr>Рассуждение</vt:lpstr>
      <vt:lpstr>Мои тетради</vt:lpstr>
      <vt:lpstr>Электронная тетрадь</vt:lpstr>
      <vt:lpstr>Статистика работы в электронной тетради</vt:lpstr>
      <vt:lpstr>Типы заданий. Задания закрытого типа</vt:lpstr>
      <vt:lpstr>Задания закрытого типа. Один вариант ответа</vt:lpstr>
      <vt:lpstr>Задания закрытого типа</vt:lpstr>
      <vt:lpstr>Задания закрытого типа.  Выбор нескольких вариантов ответа</vt:lpstr>
      <vt:lpstr>Задания закрытого типа.  Выбор нескольких вариантов ответа</vt:lpstr>
      <vt:lpstr>Задание на соответствие</vt:lpstr>
      <vt:lpstr>Задание на соответствие</vt:lpstr>
      <vt:lpstr>Задание на соответствие</vt:lpstr>
      <vt:lpstr>Задание на соответствие</vt:lpstr>
      <vt:lpstr>Задание на соответствие</vt:lpstr>
      <vt:lpstr>Определить последовательность</vt:lpstr>
      <vt:lpstr>Определить последовательность</vt:lpstr>
      <vt:lpstr>Альтернативный ответ </vt:lpstr>
      <vt:lpstr>Задания открытого типа </vt:lpstr>
      <vt:lpstr>Задание открытого типа. Дополнение</vt:lpstr>
      <vt:lpstr>Задание открытого типа. Дополнение</vt:lpstr>
      <vt:lpstr>Задание открытого типа. Дополнение</vt:lpstr>
      <vt:lpstr>Задание открытого типа. Дополнение</vt:lpstr>
      <vt:lpstr>Задание открытого типа. Дополнение</vt:lpstr>
      <vt:lpstr>Задание открытого типа. Дополнение</vt:lpstr>
      <vt:lpstr>Задание открытого типа. Дополнение</vt:lpstr>
      <vt:lpstr>Задание открытого типа.  Дополнение</vt:lpstr>
      <vt:lpstr>Задание открытого типа.  Дополнение</vt:lpstr>
      <vt:lpstr>Задание открытого типа.</vt:lpstr>
      <vt:lpstr>Презентация PowerPoint</vt:lpstr>
      <vt:lpstr>Презентация PowerPoint</vt:lpstr>
      <vt:lpstr>Тесты – задания закрытого типа с одним вариантом ответа</vt:lpstr>
      <vt:lpstr>Презентация PowerPoint</vt:lpstr>
      <vt:lpstr>https://videouroki.net/</vt:lpstr>
      <vt:lpstr>Комплекты для учителей</vt:lpstr>
      <vt:lpstr>Бонусы</vt:lpstr>
      <vt:lpstr>Источники информации </vt:lpstr>
      <vt:lpstr>Формирование читательских компетенций на базе современной цифровой образовательной среды Видеоуроки.нет на уроках химии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читательских компетенций на базе современной цифровой образовательной среды  на уроках химии  (система Видеоуроки.нет)</dc:title>
  <dc:creator>Админ</dc:creator>
  <cp:lastModifiedBy>8000</cp:lastModifiedBy>
  <cp:revision>40</cp:revision>
  <dcterms:created xsi:type="dcterms:W3CDTF">2021-02-01T00:22:46Z</dcterms:created>
  <dcterms:modified xsi:type="dcterms:W3CDTF">2021-03-25T06:58:21Z</dcterms:modified>
</cp:coreProperties>
</file>